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56" r:id="rId3"/>
    <p:sldId id="267" r:id="rId4"/>
    <p:sldId id="260" r:id="rId5"/>
    <p:sldId id="261" r:id="rId6"/>
    <p:sldId id="262" r:id="rId7"/>
    <p:sldId id="268" r:id="rId8"/>
    <p:sldId id="270" r:id="rId9"/>
    <p:sldId id="271"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07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E897FA-43EB-4D46-90B5-11E5D814A422}" type="datetimeFigureOut">
              <a:rPr lang="en-CA" smtClean="0"/>
              <a:t>18/02/25</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CBAB7A-896A-413B-8E30-19247F48C22E}" type="slidenum">
              <a:rPr lang="en-CA" smtClean="0"/>
              <a:t>‹#›</a:t>
            </a:fld>
            <a:endParaRPr lang="en-CA"/>
          </a:p>
        </p:txBody>
      </p:sp>
    </p:spTree>
    <p:extLst>
      <p:ext uri="{BB962C8B-B14F-4D97-AF65-F5344CB8AC3E}">
        <p14:creationId xmlns:p14="http://schemas.microsoft.com/office/powerpoint/2010/main" val="535404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9CBAB7A-896A-413B-8E30-19247F48C22E}" type="slidenum">
              <a:rPr lang="en-CA" smtClean="0"/>
              <a:t>1</a:t>
            </a:fld>
            <a:endParaRPr lang="en-CA"/>
          </a:p>
        </p:txBody>
      </p:sp>
    </p:spTree>
    <p:extLst>
      <p:ext uri="{BB962C8B-B14F-4D97-AF65-F5344CB8AC3E}">
        <p14:creationId xmlns:p14="http://schemas.microsoft.com/office/powerpoint/2010/main" val="381435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1AEC205B-EF15-40BA-98FB-A89BBFF6AFFD}" type="datetimeFigureOut">
              <a:rPr lang="en-CA" smtClean="0"/>
              <a:t>18/02/25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3B34B79-0F66-4DFA-BEB8-58D1F12F304E}" type="slidenum">
              <a:rPr lang="en-CA" smtClean="0"/>
              <a:t>‹#›</a:t>
            </a:fld>
            <a:endParaRPr lang="en-CA"/>
          </a:p>
        </p:txBody>
      </p:sp>
    </p:spTree>
    <p:extLst>
      <p:ext uri="{BB962C8B-B14F-4D97-AF65-F5344CB8AC3E}">
        <p14:creationId xmlns:p14="http://schemas.microsoft.com/office/powerpoint/2010/main" val="1922823704"/>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AEC205B-EF15-40BA-98FB-A89BBFF6AFFD}" type="datetimeFigureOut">
              <a:rPr lang="en-CA" smtClean="0"/>
              <a:t>18/02/25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3B34B79-0F66-4DFA-BEB8-58D1F12F304E}" type="slidenum">
              <a:rPr lang="en-CA" smtClean="0"/>
              <a:t>‹#›</a:t>
            </a:fld>
            <a:endParaRPr lang="en-CA"/>
          </a:p>
        </p:txBody>
      </p:sp>
    </p:spTree>
    <p:extLst>
      <p:ext uri="{BB962C8B-B14F-4D97-AF65-F5344CB8AC3E}">
        <p14:creationId xmlns:p14="http://schemas.microsoft.com/office/powerpoint/2010/main" val="3922373186"/>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AEC205B-EF15-40BA-98FB-A89BBFF6AFFD}" type="datetimeFigureOut">
              <a:rPr lang="en-CA" smtClean="0"/>
              <a:t>18/02/25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3B34B79-0F66-4DFA-BEB8-58D1F12F304E}" type="slidenum">
              <a:rPr lang="en-CA" smtClean="0"/>
              <a:t>‹#›</a:t>
            </a:fld>
            <a:endParaRPr lang="en-CA"/>
          </a:p>
        </p:txBody>
      </p:sp>
    </p:spTree>
    <p:extLst>
      <p:ext uri="{BB962C8B-B14F-4D97-AF65-F5344CB8AC3E}">
        <p14:creationId xmlns:p14="http://schemas.microsoft.com/office/powerpoint/2010/main" val="3807037716"/>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24E4EFE2-C12A-4714-BE1B-2656C9554A49}" type="datetimeFigureOut">
              <a:rPr lang="en-CA" smtClean="0"/>
              <a:t>18/02/25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2BDCCA-9C6E-4BCE-8745-667255A82E5D}" type="slidenum">
              <a:rPr lang="en-CA" smtClean="0"/>
              <a:t>‹#›</a:t>
            </a:fld>
            <a:endParaRPr lang="en-CA"/>
          </a:p>
        </p:txBody>
      </p:sp>
    </p:spTree>
    <p:extLst>
      <p:ext uri="{BB962C8B-B14F-4D97-AF65-F5344CB8AC3E}">
        <p14:creationId xmlns:p14="http://schemas.microsoft.com/office/powerpoint/2010/main" val="633159787"/>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24E4EFE2-C12A-4714-BE1B-2656C9554A49}" type="datetimeFigureOut">
              <a:rPr lang="en-CA" smtClean="0"/>
              <a:t>18/02/25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2BDCCA-9C6E-4BCE-8745-667255A82E5D}" type="slidenum">
              <a:rPr lang="en-CA" smtClean="0"/>
              <a:t>‹#›</a:t>
            </a:fld>
            <a:endParaRPr lang="en-CA"/>
          </a:p>
        </p:txBody>
      </p:sp>
    </p:spTree>
    <p:extLst>
      <p:ext uri="{BB962C8B-B14F-4D97-AF65-F5344CB8AC3E}">
        <p14:creationId xmlns:p14="http://schemas.microsoft.com/office/powerpoint/2010/main" val="2156595202"/>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E4EFE2-C12A-4714-BE1B-2656C9554A49}" type="datetimeFigureOut">
              <a:rPr lang="en-CA" smtClean="0"/>
              <a:t>18/02/25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2BDCCA-9C6E-4BCE-8745-667255A82E5D}" type="slidenum">
              <a:rPr lang="en-CA" smtClean="0"/>
              <a:t>‹#›</a:t>
            </a:fld>
            <a:endParaRPr lang="en-CA"/>
          </a:p>
        </p:txBody>
      </p:sp>
    </p:spTree>
    <p:extLst>
      <p:ext uri="{BB962C8B-B14F-4D97-AF65-F5344CB8AC3E}">
        <p14:creationId xmlns:p14="http://schemas.microsoft.com/office/powerpoint/2010/main" val="3370150692"/>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24E4EFE2-C12A-4714-BE1B-2656C9554A49}" type="datetimeFigureOut">
              <a:rPr lang="en-CA" smtClean="0"/>
              <a:t>18/02/25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B2BDCCA-9C6E-4BCE-8745-667255A82E5D}" type="slidenum">
              <a:rPr lang="en-CA" smtClean="0"/>
              <a:t>‹#›</a:t>
            </a:fld>
            <a:endParaRPr lang="en-CA"/>
          </a:p>
        </p:txBody>
      </p:sp>
    </p:spTree>
    <p:extLst>
      <p:ext uri="{BB962C8B-B14F-4D97-AF65-F5344CB8AC3E}">
        <p14:creationId xmlns:p14="http://schemas.microsoft.com/office/powerpoint/2010/main" val="2193300269"/>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24E4EFE2-C12A-4714-BE1B-2656C9554A49}" type="datetimeFigureOut">
              <a:rPr lang="en-CA" smtClean="0"/>
              <a:t>18/02/25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B2BDCCA-9C6E-4BCE-8745-667255A82E5D}" type="slidenum">
              <a:rPr lang="en-CA" smtClean="0"/>
              <a:t>‹#›</a:t>
            </a:fld>
            <a:endParaRPr lang="en-CA"/>
          </a:p>
        </p:txBody>
      </p:sp>
    </p:spTree>
    <p:extLst>
      <p:ext uri="{BB962C8B-B14F-4D97-AF65-F5344CB8AC3E}">
        <p14:creationId xmlns:p14="http://schemas.microsoft.com/office/powerpoint/2010/main" val="2542273362"/>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24E4EFE2-C12A-4714-BE1B-2656C9554A49}" type="datetimeFigureOut">
              <a:rPr lang="en-CA" smtClean="0"/>
              <a:t>18/02/25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B2BDCCA-9C6E-4BCE-8745-667255A82E5D}" type="slidenum">
              <a:rPr lang="en-CA" smtClean="0"/>
              <a:t>‹#›</a:t>
            </a:fld>
            <a:endParaRPr lang="en-CA"/>
          </a:p>
        </p:txBody>
      </p:sp>
    </p:spTree>
    <p:extLst>
      <p:ext uri="{BB962C8B-B14F-4D97-AF65-F5344CB8AC3E}">
        <p14:creationId xmlns:p14="http://schemas.microsoft.com/office/powerpoint/2010/main" val="2888508635"/>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4EFE2-C12A-4714-BE1B-2656C9554A49}" type="datetimeFigureOut">
              <a:rPr lang="en-CA" smtClean="0"/>
              <a:t>18/02/25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7B2BDCCA-9C6E-4BCE-8745-667255A82E5D}" type="slidenum">
              <a:rPr lang="en-CA" smtClean="0"/>
              <a:t>‹#›</a:t>
            </a:fld>
            <a:endParaRPr lang="en-CA"/>
          </a:p>
        </p:txBody>
      </p:sp>
    </p:spTree>
    <p:extLst>
      <p:ext uri="{BB962C8B-B14F-4D97-AF65-F5344CB8AC3E}">
        <p14:creationId xmlns:p14="http://schemas.microsoft.com/office/powerpoint/2010/main" val="919294364"/>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E4EFE2-C12A-4714-BE1B-2656C9554A49}" type="datetimeFigureOut">
              <a:rPr lang="en-CA" smtClean="0"/>
              <a:t>18/02/25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B2BDCCA-9C6E-4BCE-8745-667255A82E5D}" type="slidenum">
              <a:rPr lang="en-CA" smtClean="0"/>
              <a:t>‹#›</a:t>
            </a:fld>
            <a:endParaRPr lang="en-CA"/>
          </a:p>
        </p:txBody>
      </p:sp>
    </p:spTree>
    <p:extLst>
      <p:ext uri="{BB962C8B-B14F-4D97-AF65-F5344CB8AC3E}">
        <p14:creationId xmlns:p14="http://schemas.microsoft.com/office/powerpoint/2010/main" val="3335070574"/>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AEC205B-EF15-40BA-98FB-A89BBFF6AFFD}" type="datetimeFigureOut">
              <a:rPr lang="en-CA" smtClean="0"/>
              <a:t>18/02/25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3B34B79-0F66-4DFA-BEB8-58D1F12F304E}" type="slidenum">
              <a:rPr lang="en-CA" smtClean="0"/>
              <a:t>‹#›</a:t>
            </a:fld>
            <a:endParaRPr lang="en-CA"/>
          </a:p>
        </p:txBody>
      </p:sp>
    </p:spTree>
    <p:extLst>
      <p:ext uri="{BB962C8B-B14F-4D97-AF65-F5344CB8AC3E}">
        <p14:creationId xmlns:p14="http://schemas.microsoft.com/office/powerpoint/2010/main" val="3416280718"/>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E4EFE2-C12A-4714-BE1B-2656C9554A49}" type="datetimeFigureOut">
              <a:rPr lang="en-CA" smtClean="0"/>
              <a:t>18/02/25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B2BDCCA-9C6E-4BCE-8745-667255A82E5D}" type="slidenum">
              <a:rPr lang="en-CA" smtClean="0"/>
              <a:t>‹#›</a:t>
            </a:fld>
            <a:endParaRPr lang="en-CA"/>
          </a:p>
        </p:txBody>
      </p:sp>
    </p:spTree>
    <p:extLst>
      <p:ext uri="{BB962C8B-B14F-4D97-AF65-F5344CB8AC3E}">
        <p14:creationId xmlns:p14="http://schemas.microsoft.com/office/powerpoint/2010/main" val="1462699077"/>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24E4EFE2-C12A-4714-BE1B-2656C9554A49}" type="datetimeFigureOut">
              <a:rPr lang="en-CA" smtClean="0"/>
              <a:t>18/02/25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2BDCCA-9C6E-4BCE-8745-667255A82E5D}" type="slidenum">
              <a:rPr lang="en-CA" smtClean="0"/>
              <a:t>‹#›</a:t>
            </a:fld>
            <a:endParaRPr lang="en-CA"/>
          </a:p>
        </p:txBody>
      </p:sp>
    </p:spTree>
    <p:extLst>
      <p:ext uri="{BB962C8B-B14F-4D97-AF65-F5344CB8AC3E}">
        <p14:creationId xmlns:p14="http://schemas.microsoft.com/office/powerpoint/2010/main" val="1899680280"/>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24E4EFE2-C12A-4714-BE1B-2656C9554A49}" type="datetimeFigureOut">
              <a:rPr lang="en-CA" smtClean="0"/>
              <a:t>18/02/25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2BDCCA-9C6E-4BCE-8745-667255A82E5D}" type="slidenum">
              <a:rPr lang="en-CA" smtClean="0"/>
              <a:t>‹#›</a:t>
            </a:fld>
            <a:endParaRPr lang="en-CA"/>
          </a:p>
        </p:txBody>
      </p:sp>
    </p:spTree>
    <p:extLst>
      <p:ext uri="{BB962C8B-B14F-4D97-AF65-F5344CB8AC3E}">
        <p14:creationId xmlns:p14="http://schemas.microsoft.com/office/powerpoint/2010/main" val="1725491422"/>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EC205B-EF15-40BA-98FB-A89BBFF6AFFD}" type="datetimeFigureOut">
              <a:rPr lang="en-CA" smtClean="0"/>
              <a:t>18/02/25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3B34B79-0F66-4DFA-BEB8-58D1F12F304E}" type="slidenum">
              <a:rPr lang="en-CA" smtClean="0"/>
              <a:t>‹#›</a:t>
            </a:fld>
            <a:endParaRPr lang="en-CA"/>
          </a:p>
        </p:txBody>
      </p:sp>
    </p:spTree>
    <p:extLst>
      <p:ext uri="{BB962C8B-B14F-4D97-AF65-F5344CB8AC3E}">
        <p14:creationId xmlns:p14="http://schemas.microsoft.com/office/powerpoint/2010/main" val="3422321093"/>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1AEC205B-EF15-40BA-98FB-A89BBFF6AFFD}" type="datetimeFigureOut">
              <a:rPr lang="en-CA" smtClean="0"/>
              <a:t>18/02/25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3B34B79-0F66-4DFA-BEB8-58D1F12F304E}" type="slidenum">
              <a:rPr lang="en-CA" smtClean="0"/>
              <a:t>‹#›</a:t>
            </a:fld>
            <a:endParaRPr lang="en-CA"/>
          </a:p>
        </p:txBody>
      </p:sp>
    </p:spTree>
    <p:extLst>
      <p:ext uri="{BB962C8B-B14F-4D97-AF65-F5344CB8AC3E}">
        <p14:creationId xmlns:p14="http://schemas.microsoft.com/office/powerpoint/2010/main" val="4155961920"/>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1AEC205B-EF15-40BA-98FB-A89BBFF6AFFD}" type="datetimeFigureOut">
              <a:rPr lang="en-CA" smtClean="0"/>
              <a:t>18/02/25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3B34B79-0F66-4DFA-BEB8-58D1F12F304E}" type="slidenum">
              <a:rPr lang="en-CA" smtClean="0"/>
              <a:t>‹#›</a:t>
            </a:fld>
            <a:endParaRPr lang="en-CA"/>
          </a:p>
        </p:txBody>
      </p:sp>
    </p:spTree>
    <p:extLst>
      <p:ext uri="{BB962C8B-B14F-4D97-AF65-F5344CB8AC3E}">
        <p14:creationId xmlns:p14="http://schemas.microsoft.com/office/powerpoint/2010/main" val="898167408"/>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1AEC205B-EF15-40BA-98FB-A89BBFF6AFFD}" type="datetimeFigureOut">
              <a:rPr lang="en-CA" smtClean="0"/>
              <a:t>18/02/25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3B34B79-0F66-4DFA-BEB8-58D1F12F304E}" type="slidenum">
              <a:rPr lang="en-CA" smtClean="0"/>
              <a:t>‹#›</a:t>
            </a:fld>
            <a:endParaRPr lang="en-CA"/>
          </a:p>
        </p:txBody>
      </p:sp>
    </p:spTree>
    <p:extLst>
      <p:ext uri="{BB962C8B-B14F-4D97-AF65-F5344CB8AC3E}">
        <p14:creationId xmlns:p14="http://schemas.microsoft.com/office/powerpoint/2010/main" val="3991111873"/>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ogo Blank">
    <p:bg>
      <p:bgPr>
        <a:gradFill flip="none" rotWithShape="1">
          <a:gsLst>
            <a:gs pos="0">
              <a:srgbClr val="C00000">
                <a:lumMod val="96000"/>
                <a:lumOff val="4000"/>
                <a:alpha val="66000"/>
              </a:srgbClr>
            </a:gs>
            <a:gs pos="100000">
              <a:srgbClr val="3407F3">
                <a:alpha val="44000"/>
              </a:srgbClr>
            </a:gs>
            <a:gs pos="50000">
              <a:schemeClr val="accent1">
                <a:tint val="44500"/>
                <a:satMod val="160000"/>
              </a:schemeClr>
            </a:gs>
          </a:gsLst>
          <a:lin ang="5400000" scaled="0"/>
          <a:tileRect/>
        </a:gradFill>
        <a:effectLst/>
      </p:bgPr>
    </p:bg>
    <p:spTree>
      <p:nvGrpSpPr>
        <p:cNvPr id="1" name=""/>
        <p:cNvGrpSpPr/>
        <p:nvPr/>
      </p:nvGrpSpPr>
      <p:grpSpPr>
        <a:xfrm>
          <a:off x="0" y="0"/>
          <a:ext cx="0" cy="0"/>
          <a:chOff x="0" y="0"/>
          <a:chExt cx="0" cy="0"/>
        </a:xfrm>
      </p:grpSpPr>
      <p:pic>
        <p:nvPicPr>
          <p:cNvPr id="1026" name="Picture 2" descr="C:\Users\Nick\Documents\7. Hobbies_Interests\Hospital Save\PNG Logo Files\Transparent Logo.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39850" t="25791" r="39131" b="38038"/>
          <a:stretch/>
        </p:blipFill>
        <p:spPr bwMode="auto">
          <a:xfrm>
            <a:off x="136395" y="6078524"/>
            <a:ext cx="1051229" cy="66284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8" name="Picture 4" descr="C:\Users\Nick\Documents\7. Hobbies_Interests\Hospital Save\PNG Logo Files\Transparent Logo.pn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9543" t="62000" r="9280" b="26555"/>
          <a:stretch/>
        </p:blipFill>
        <p:spPr bwMode="auto">
          <a:xfrm>
            <a:off x="1043609" y="6237312"/>
            <a:ext cx="4464495" cy="23062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TextBox 4"/>
          <p:cNvSpPr txBox="1"/>
          <p:nvPr userDrawn="1"/>
        </p:nvSpPr>
        <p:spPr>
          <a:xfrm>
            <a:off x="7164288" y="6467940"/>
            <a:ext cx="1944216" cy="338554"/>
          </a:xfrm>
          <a:prstGeom prst="rect">
            <a:avLst/>
          </a:prstGeom>
          <a:noFill/>
        </p:spPr>
        <p:txBody>
          <a:bodyPr wrap="square" rtlCol="0">
            <a:spAutoFit/>
          </a:bodyPr>
          <a:lstStyle/>
          <a:p>
            <a:pPr algn="ctr"/>
            <a:r>
              <a:rPr lang="en-US" sz="1600" dirty="0">
                <a:solidFill>
                  <a:schemeClr val="accent1">
                    <a:lumMod val="75000"/>
                    <a:alpha val="62000"/>
                  </a:schemeClr>
                </a:solidFill>
                <a:latin typeface="Arial Black" panose="020B0A04020102020204" pitchFamily="34" charset="0"/>
              </a:rPr>
              <a:t>SSMH.CA</a:t>
            </a:r>
            <a:endParaRPr lang="en-CA" dirty="0">
              <a:solidFill>
                <a:schemeClr val="accent1">
                  <a:lumMod val="75000"/>
                  <a:alpha val="62000"/>
                </a:schemeClr>
              </a:solidFill>
              <a:latin typeface="Arial Black" panose="020B0A04020102020204" pitchFamily="34" charset="0"/>
            </a:endParaRPr>
          </a:p>
        </p:txBody>
      </p:sp>
    </p:spTree>
    <p:extLst>
      <p:ext uri="{BB962C8B-B14F-4D97-AF65-F5344CB8AC3E}">
        <p14:creationId xmlns:p14="http://schemas.microsoft.com/office/powerpoint/2010/main" val="3249601449"/>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EC205B-EF15-40BA-98FB-A89BBFF6AFFD}" type="datetimeFigureOut">
              <a:rPr lang="en-CA" smtClean="0"/>
              <a:t>18/02/25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3B34B79-0F66-4DFA-BEB8-58D1F12F304E}" type="slidenum">
              <a:rPr lang="en-CA" smtClean="0"/>
              <a:t>‹#›</a:t>
            </a:fld>
            <a:endParaRPr lang="en-CA"/>
          </a:p>
        </p:txBody>
      </p:sp>
    </p:spTree>
    <p:extLst>
      <p:ext uri="{BB962C8B-B14F-4D97-AF65-F5344CB8AC3E}">
        <p14:creationId xmlns:p14="http://schemas.microsoft.com/office/powerpoint/2010/main" val="3878951606"/>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EC205B-EF15-40BA-98FB-A89BBFF6AFFD}" type="datetimeFigureOut">
              <a:rPr lang="en-CA" smtClean="0"/>
              <a:t>18/02/25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3B34B79-0F66-4DFA-BEB8-58D1F12F304E}" type="slidenum">
              <a:rPr lang="en-CA" smtClean="0"/>
              <a:t>‹#›</a:t>
            </a:fld>
            <a:endParaRPr lang="en-CA"/>
          </a:p>
        </p:txBody>
      </p:sp>
    </p:spTree>
    <p:extLst>
      <p:ext uri="{BB962C8B-B14F-4D97-AF65-F5344CB8AC3E}">
        <p14:creationId xmlns:p14="http://schemas.microsoft.com/office/powerpoint/2010/main" val="2234974263"/>
      </p:ext>
    </p:extLst>
  </p:cSld>
  <p:clrMapOvr>
    <a:masterClrMapping/>
  </p:clrMapOvr>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00000">
                <a:alpha val="43000"/>
                <a:lumMod val="96000"/>
                <a:lumOff val="4000"/>
              </a:srgbClr>
            </a:gs>
            <a:gs pos="100000">
              <a:srgbClr val="3407F3">
                <a:alpha val="44000"/>
              </a:srgbClr>
            </a:gs>
            <a:gs pos="50000">
              <a:schemeClr val="accent1">
                <a:tint val="44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EC205B-EF15-40BA-98FB-A89BBFF6AFFD}" type="datetimeFigureOut">
              <a:rPr lang="en-CA" smtClean="0"/>
              <a:t>18/02/25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34B79-0F66-4DFA-BEB8-58D1F12F304E}" type="slidenum">
              <a:rPr lang="en-CA" smtClean="0"/>
              <a:t>‹#›</a:t>
            </a:fld>
            <a:endParaRPr lang="en-CA"/>
          </a:p>
        </p:txBody>
      </p:sp>
    </p:spTree>
    <p:extLst>
      <p:ext uri="{BB962C8B-B14F-4D97-AF65-F5344CB8AC3E}">
        <p14:creationId xmlns:p14="http://schemas.microsoft.com/office/powerpoint/2010/main" val="1870597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E4EFE2-C12A-4714-BE1B-2656C9554A49}" type="datetimeFigureOut">
              <a:rPr lang="en-CA" smtClean="0"/>
              <a:t>18/02/25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2BDCCA-9C6E-4BCE-8745-667255A82E5D}" type="slidenum">
              <a:rPr lang="en-CA" smtClean="0"/>
              <a:t>‹#›</a:t>
            </a:fld>
            <a:endParaRPr lang="en-CA"/>
          </a:p>
        </p:txBody>
      </p:sp>
    </p:spTree>
    <p:extLst>
      <p:ext uri="{BB962C8B-B14F-4D97-AF65-F5344CB8AC3E}">
        <p14:creationId xmlns:p14="http://schemas.microsoft.com/office/powerpoint/2010/main" val="359640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advClick="0">
        <p:wheel spokes="1"/>
      </p:transition>
    </mc:Choice>
    <mc:Fallback xmlns="">
      <p:transition spd="slow" advClick="0">
        <p:wheel spokes="1"/>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ssmh.ca/actio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9170" y="4869160"/>
            <a:ext cx="7772400" cy="1470025"/>
          </a:xfrm>
        </p:spPr>
        <p:txBody>
          <a:bodyPr>
            <a:normAutofit fontScale="90000"/>
          </a:bodyPr>
          <a:lstStyle/>
          <a:p>
            <a:br>
              <a:rPr lang="en-US" dirty="0"/>
            </a:br>
            <a:r>
              <a:rPr lang="en-US" b="1" dirty="0"/>
              <a:t>Welcome to the Public Forum</a:t>
            </a:r>
            <a:br>
              <a:rPr lang="en-US" dirty="0"/>
            </a:br>
            <a:br>
              <a:rPr lang="en-US" dirty="0"/>
            </a:br>
            <a:r>
              <a:rPr lang="en-US" sz="3100" dirty="0"/>
              <a:t>Please Be Seated</a:t>
            </a:r>
            <a:br>
              <a:rPr lang="en-US" dirty="0"/>
            </a:br>
            <a:endParaRPr lang="en-CA" dirty="0"/>
          </a:p>
        </p:txBody>
      </p:sp>
      <p:pic>
        <p:nvPicPr>
          <p:cNvPr id="2050" name="Picture 2" descr="C:\Users\Nick\Documents\7. Hobbies_Interests\Hospital Save\PNG Logo Files\Transparent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664" y="-243408"/>
            <a:ext cx="8253413" cy="302418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ssmh.ca/wp-content/uploads/2024/10/SMMH-Site-1024x576-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27784" y="2263080"/>
            <a:ext cx="3992959" cy="224604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4" name="Rectangle 3"/>
          <p:cNvSpPr/>
          <p:nvPr/>
        </p:nvSpPr>
        <p:spPr>
          <a:xfrm>
            <a:off x="7524328" y="6474822"/>
            <a:ext cx="1234633" cy="338554"/>
          </a:xfrm>
          <a:prstGeom prst="rect">
            <a:avLst/>
          </a:prstGeom>
        </p:spPr>
        <p:txBody>
          <a:bodyPr wrap="none">
            <a:spAutoFit/>
          </a:bodyPr>
          <a:lstStyle/>
          <a:p>
            <a:r>
              <a:rPr lang="en-US" sz="1600" dirty="0">
                <a:solidFill>
                  <a:schemeClr val="accent1">
                    <a:lumMod val="75000"/>
                    <a:alpha val="62000"/>
                  </a:schemeClr>
                </a:solidFill>
                <a:latin typeface="Arial Black" panose="020B0A04020102020204" pitchFamily="34" charset="0"/>
              </a:rPr>
              <a:t>SSMH.CA</a:t>
            </a:r>
            <a:endParaRPr lang="en-CA" sz="1600" dirty="0"/>
          </a:p>
        </p:txBody>
      </p:sp>
    </p:spTree>
    <p:extLst>
      <p:ext uri="{BB962C8B-B14F-4D97-AF65-F5344CB8AC3E}">
        <p14:creationId xmlns:p14="http://schemas.microsoft.com/office/powerpoint/2010/main" val="727983089"/>
      </p:ext>
    </p:extLst>
  </p:cSld>
  <p:clrMapOvr>
    <a:masterClrMapping/>
  </p:clrMapOvr>
  <mc:AlternateContent xmlns:mc="http://schemas.openxmlformats.org/markup-compatibility/2006" xmlns:p14="http://schemas.microsoft.com/office/powerpoint/2010/main">
    <mc:Choice Requires="p14">
      <p:transition spd="slow" p14:dur="2000" advClick="0" advTm="38000">
        <p:wheel spokes="1"/>
      </p:transition>
    </mc:Choice>
    <mc:Fallback xmlns="">
      <p:transition spd="slow" advClick="0" advTm="38000">
        <p:wheel spokes="1"/>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00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1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ssmh.ca/wp-content/uploads/2025/02/Election-Sign-SSMHC-00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32656"/>
            <a:ext cx="4581525" cy="340995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198757" y="1628800"/>
            <a:ext cx="3816424" cy="954107"/>
          </a:xfrm>
          <a:prstGeom prst="rect">
            <a:avLst/>
          </a:prstGeom>
          <a:noFill/>
        </p:spPr>
        <p:txBody>
          <a:bodyPr wrap="square" rtlCol="0">
            <a:spAutoFit/>
          </a:bodyPr>
          <a:lstStyle/>
          <a:p>
            <a:pPr algn="ctr"/>
            <a:r>
              <a:rPr lang="en-US" sz="2800" dirty="0">
                <a:latin typeface="Arial" panose="020B0604020202020204" pitchFamily="34" charset="0"/>
                <a:cs typeface="Arial" panose="020B0604020202020204" pitchFamily="34" charset="0"/>
              </a:rPr>
              <a:t>Election Day:  </a:t>
            </a:r>
          </a:p>
          <a:p>
            <a:pPr algn="ctr"/>
            <a:r>
              <a:rPr lang="en-US" sz="2800" dirty="0">
                <a:latin typeface="Arial" panose="020B0604020202020204" pitchFamily="34" charset="0"/>
                <a:cs typeface="Arial" panose="020B0604020202020204" pitchFamily="34" charset="0"/>
              </a:rPr>
              <a:t>Thursday, February 27 </a:t>
            </a:r>
            <a:endParaRPr lang="en-CA" sz="2800" dirty="0">
              <a:latin typeface="Arial" panose="020B0604020202020204" pitchFamily="34" charset="0"/>
              <a:cs typeface="Arial" panose="020B0604020202020204" pitchFamily="34" charset="0"/>
            </a:endParaRPr>
          </a:p>
        </p:txBody>
      </p:sp>
      <p:sp>
        <p:nvSpPr>
          <p:cNvPr id="3" name="TextBox 2"/>
          <p:cNvSpPr txBox="1"/>
          <p:nvPr/>
        </p:nvSpPr>
        <p:spPr>
          <a:xfrm>
            <a:off x="611560" y="4005064"/>
            <a:ext cx="8208912" cy="1477328"/>
          </a:xfrm>
          <a:prstGeom prst="rect">
            <a:avLst/>
          </a:prstGeom>
          <a:noFill/>
        </p:spPr>
        <p:txBody>
          <a:bodyPr wrap="square" rtlCol="0">
            <a:spAutoFit/>
          </a:bodyPr>
          <a:lstStyle/>
          <a:p>
            <a:r>
              <a:rPr lang="en-US" b="1" dirty="0"/>
              <a:t>Public Oversight on the Hospital Plans Remains:</a:t>
            </a:r>
          </a:p>
          <a:p>
            <a:pPr marL="285750" indent="-285750">
              <a:buFont typeface="Arial" panose="020B0604020202020204" pitchFamily="34" charset="0"/>
              <a:buChar char="•"/>
            </a:pPr>
            <a:r>
              <a:rPr lang="en-US" dirty="0"/>
              <a:t>MAHC Made in Muskoka plan currently under provincial review with the Ministry of Health.  Government approvals are required and change is possible</a:t>
            </a:r>
          </a:p>
          <a:p>
            <a:pPr marL="285750" indent="-285750">
              <a:buFont typeface="Arial" panose="020B0604020202020204" pitchFamily="34" charset="0"/>
              <a:buChar char="•"/>
            </a:pPr>
            <a:r>
              <a:rPr lang="en-US" dirty="0"/>
              <a:t>Provincial Cabinet will be required to approve building costs</a:t>
            </a:r>
          </a:p>
          <a:p>
            <a:pPr marL="285750" indent="-285750">
              <a:buFont typeface="Arial" panose="020B0604020202020204" pitchFamily="34" charset="0"/>
              <a:buChar char="•"/>
            </a:pPr>
            <a:r>
              <a:rPr lang="en-US" dirty="0"/>
              <a:t>Local Share Contributions from local municipalities may evolve</a:t>
            </a:r>
            <a:endParaRPr lang="en-CA" dirty="0"/>
          </a:p>
        </p:txBody>
      </p:sp>
    </p:spTree>
    <p:extLst>
      <p:ext uri="{BB962C8B-B14F-4D97-AF65-F5344CB8AC3E}">
        <p14:creationId xmlns:p14="http://schemas.microsoft.com/office/powerpoint/2010/main" val="150977426"/>
      </p:ext>
    </p:extLst>
  </p:cSld>
  <p:clrMapOvr>
    <a:masterClrMapping/>
  </p:clrMapOvr>
  <mc:AlternateContent xmlns:mc="http://schemas.openxmlformats.org/markup-compatibility/2006" xmlns:p14="http://schemas.microsoft.com/office/powerpoint/2010/main">
    <mc:Choice Requires="p14">
      <p:transition spd="slow" p14:dur="1200" advClick="0" advTm="27000">
        <p14:flip dir="r"/>
      </p:transition>
    </mc:Choice>
    <mc:Fallback xmlns="">
      <p:transition spd="slow" advClick="0" advTm="27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anim calcmode="lin" valueType="num">
                                      <p:cBhvr>
                                        <p:cTn id="9" dur="1000" fill="hold"/>
                                        <p:tgtEl>
                                          <p:spTgt spid="6146"/>
                                        </p:tgtEl>
                                        <p:attrNameLst>
                                          <p:attrName>style.rotation</p:attrName>
                                        </p:attrNameLst>
                                      </p:cBhvr>
                                      <p:tavLst>
                                        <p:tav tm="0">
                                          <p:val>
                                            <p:fltVal val="90"/>
                                          </p:val>
                                        </p:tav>
                                        <p:tav tm="100000">
                                          <p:val>
                                            <p:fltVal val="0"/>
                                          </p:val>
                                        </p:tav>
                                      </p:tavLst>
                                    </p:anim>
                                    <p:animEffect transition="in" filter="fade">
                                      <p:cBhvr>
                                        <p:cTn id="10" dur="1000"/>
                                        <p:tgtEl>
                                          <p:spTgt spid="6146"/>
                                        </p:tgtEl>
                                      </p:cBhvr>
                                    </p:animEffect>
                                  </p:childTnLst>
                                </p:cTn>
                              </p:par>
                            </p:childTnLst>
                          </p:cTn>
                        </p:par>
                        <p:par>
                          <p:cTn id="11" fill="hold">
                            <p:stCondLst>
                              <p:cond delay="1000"/>
                            </p:stCondLst>
                            <p:childTnLst>
                              <p:par>
                                <p:cTn id="12" presetID="2" presetClass="entr" presetSubtype="4"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9632" y="260648"/>
            <a:ext cx="6480720" cy="523220"/>
          </a:xfrm>
          <a:prstGeom prst="rect">
            <a:avLst/>
          </a:prstGeom>
          <a:noFill/>
        </p:spPr>
        <p:txBody>
          <a:bodyPr wrap="square" rtlCol="0">
            <a:spAutoFit/>
          </a:bodyPr>
          <a:lstStyle/>
          <a:p>
            <a:pPr algn="ctr"/>
            <a:r>
              <a:rPr lang="en-US" sz="2800" b="1" dirty="0">
                <a:latin typeface="Arial" panose="020B0604020202020204" pitchFamily="34" charset="0"/>
                <a:cs typeface="Arial" panose="020B0604020202020204" pitchFamily="34" charset="0"/>
              </a:rPr>
              <a:t>Public Forum</a:t>
            </a:r>
            <a:endParaRPr lang="en-CA" sz="2800" b="1" dirty="0">
              <a:latin typeface="Arial" panose="020B0604020202020204" pitchFamily="34" charset="0"/>
              <a:cs typeface="Arial" panose="020B0604020202020204" pitchFamily="34" charset="0"/>
            </a:endParaRPr>
          </a:p>
        </p:txBody>
      </p:sp>
      <p:sp>
        <p:nvSpPr>
          <p:cNvPr id="3" name="TextBox 2"/>
          <p:cNvSpPr txBox="1"/>
          <p:nvPr/>
        </p:nvSpPr>
        <p:spPr>
          <a:xfrm>
            <a:off x="611560" y="783868"/>
            <a:ext cx="8208912" cy="5355312"/>
          </a:xfrm>
          <a:prstGeom prst="rect">
            <a:avLst/>
          </a:prstGeom>
          <a:noFill/>
        </p:spPr>
        <p:txBody>
          <a:bodyPr wrap="square" rtlCol="0">
            <a:spAutoFit/>
          </a:bodyPr>
          <a:lstStyle/>
          <a:p>
            <a:r>
              <a:rPr lang="en-US" b="1" dirty="0"/>
              <a:t>Moderator</a:t>
            </a:r>
            <a:r>
              <a:rPr lang="en-US" dirty="0"/>
              <a:t>:  Tom Young</a:t>
            </a:r>
          </a:p>
          <a:p>
            <a:endParaRPr lang="en-US" dirty="0"/>
          </a:p>
          <a:p>
            <a:r>
              <a:rPr lang="en-US" b="1" u="sng" dirty="0"/>
              <a:t>FORMAT</a:t>
            </a:r>
          </a:p>
          <a:p>
            <a:r>
              <a:rPr lang="en-US" b="1" dirty="0"/>
              <a:t>1. Opening Remarks </a:t>
            </a:r>
            <a:r>
              <a:rPr lang="en-US" dirty="0"/>
              <a:t>– 2 Minutes / Candidate</a:t>
            </a:r>
          </a:p>
          <a:p>
            <a:endParaRPr lang="en-US" dirty="0"/>
          </a:p>
          <a:p>
            <a:r>
              <a:rPr lang="en-US" b="1" dirty="0"/>
              <a:t>2. Questions</a:t>
            </a:r>
            <a:r>
              <a:rPr lang="en-US" dirty="0"/>
              <a:t> – 10-15 Questions (as time permits)</a:t>
            </a:r>
          </a:p>
          <a:p>
            <a:pPr marL="285750" indent="-285750">
              <a:buFont typeface="Arial" panose="020B0604020202020204" pitchFamily="34" charset="0"/>
              <a:buChar char="•"/>
            </a:pPr>
            <a:r>
              <a:rPr lang="en-US" dirty="0"/>
              <a:t>First Candidate will be given 2 minutes to answer</a:t>
            </a:r>
          </a:p>
          <a:p>
            <a:pPr marL="285750" indent="-285750">
              <a:buFont typeface="Arial" panose="020B0604020202020204" pitchFamily="34" charset="0"/>
              <a:buChar char="•"/>
            </a:pPr>
            <a:r>
              <a:rPr lang="en-US" dirty="0"/>
              <a:t>Subsequent Candidates given 2 minutes / Candidate</a:t>
            </a:r>
          </a:p>
          <a:p>
            <a:pPr marL="285750" indent="-285750">
              <a:buFont typeface="Arial" panose="020B0604020202020204" pitchFamily="34" charset="0"/>
              <a:buChar char="•"/>
            </a:pPr>
            <a:r>
              <a:rPr lang="en-US" dirty="0"/>
              <a:t>First Candidate given 1 minute reply </a:t>
            </a:r>
          </a:p>
          <a:p>
            <a:pPr marL="285750" indent="-285750">
              <a:buFont typeface="Arial" panose="020B0604020202020204" pitchFamily="34" charset="0"/>
              <a:buChar char="•"/>
            </a:pPr>
            <a:endParaRPr lang="en-US" dirty="0"/>
          </a:p>
          <a:p>
            <a:r>
              <a:rPr lang="en-US" b="1" dirty="0"/>
              <a:t>3. Closing Remarks</a:t>
            </a:r>
            <a:r>
              <a:rPr lang="en-US" dirty="0"/>
              <a:t> – 3 Minutes / Candidate</a:t>
            </a:r>
          </a:p>
          <a:p>
            <a:pPr marL="285750" indent="-285750">
              <a:buFont typeface="Arial" panose="020B0604020202020204" pitchFamily="34" charset="0"/>
              <a:buChar char="•"/>
            </a:pPr>
            <a:endParaRPr lang="en-US" dirty="0"/>
          </a:p>
          <a:p>
            <a:r>
              <a:rPr lang="en-US" b="1" u="sng" dirty="0"/>
              <a:t>GROUND RULES</a:t>
            </a:r>
          </a:p>
          <a:p>
            <a:pPr marL="285750" indent="-285750">
              <a:buFont typeface="Arial" panose="020B0604020202020204" pitchFamily="34" charset="0"/>
              <a:buChar char="•"/>
            </a:pPr>
            <a:r>
              <a:rPr lang="en-US" dirty="0"/>
              <a:t>Candidates are requested to keep comments focused on the hospital redevelopment plans specifically and healthcare generally for South Muskoka</a:t>
            </a:r>
          </a:p>
          <a:p>
            <a:pPr marL="285750" indent="-285750">
              <a:buFont typeface="Arial" panose="020B0604020202020204" pitchFamily="34" charset="0"/>
              <a:buChar char="•"/>
            </a:pPr>
            <a:r>
              <a:rPr lang="en-US" dirty="0"/>
              <a:t>Several questions have been shared with the Candidates in advance (not all)</a:t>
            </a:r>
          </a:p>
          <a:p>
            <a:pPr marL="285750" indent="-285750">
              <a:buFont typeface="Arial" panose="020B0604020202020204" pitchFamily="34" charset="0"/>
              <a:buChar char="•"/>
            </a:pPr>
            <a:r>
              <a:rPr lang="en-US" dirty="0"/>
              <a:t>Speaking will be timed and strictly enforced</a:t>
            </a:r>
          </a:p>
          <a:p>
            <a:pPr marL="285750" indent="-285750">
              <a:buFont typeface="Arial" panose="020B0604020202020204" pitchFamily="34" charset="0"/>
              <a:buChar char="•"/>
            </a:pPr>
            <a:r>
              <a:rPr lang="en-US" dirty="0"/>
              <a:t>SSMHC will have “fact checkers” who may interject where appropriate</a:t>
            </a:r>
          </a:p>
          <a:p>
            <a:endParaRPr lang="en-US" dirty="0"/>
          </a:p>
        </p:txBody>
      </p:sp>
    </p:spTree>
    <p:extLst>
      <p:ext uri="{BB962C8B-B14F-4D97-AF65-F5344CB8AC3E}">
        <p14:creationId xmlns:p14="http://schemas.microsoft.com/office/powerpoint/2010/main" val="1485167114"/>
      </p:ext>
    </p:extLst>
  </p:cSld>
  <p:clrMapOvr>
    <a:masterClrMapping/>
  </p:clrMapOvr>
  <mc:AlternateContent xmlns:mc="http://schemas.openxmlformats.org/markup-compatibility/2006" xmlns:p14="http://schemas.microsoft.com/office/powerpoint/2010/main">
    <mc:Choice Requires="p14">
      <p:transition spd="slow" p14:dur="3400" advClick="0" advTm="30000">
        <p14:reveal/>
      </p:transition>
    </mc:Choice>
    <mc:Fallback xmlns="">
      <p:transition spd="slow" advClick="0" advTm="3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628800"/>
            <a:ext cx="7992888" cy="3139321"/>
          </a:xfrm>
          <a:prstGeom prst="rect">
            <a:avLst/>
          </a:prstGeom>
        </p:spPr>
        <p:txBody>
          <a:bodyPr wrap="square">
            <a:spAutoFit/>
          </a:bodyPr>
          <a:lstStyle/>
          <a:p>
            <a:r>
              <a:rPr lang="en-CA" b="1" dirty="0">
                <a:latin typeface="Arial" panose="020B0604020202020204" pitchFamily="34" charset="0"/>
                <a:cs typeface="Arial" panose="020B0604020202020204" pitchFamily="34" charset="0"/>
              </a:rPr>
              <a:t>Save South Muskoka Hospital Committee (SSMHC) demands significant change to the Muskoka Algonquin Healthcare (MAHC) capital redevelopment hospital plans </a:t>
            </a:r>
            <a:r>
              <a:rPr lang="en-CA" dirty="0">
                <a:latin typeface="Arial" panose="020B0604020202020204" pitchFamily="34" charset="0"/>
                <a:cs typeface="Arial" panose="020B0604020202020204" pitchFamily="34" charset="0"/>
              </a:rPr>
              <a:t>to achieve two equitable, complementary acute care hospitals in Muskoka with sufficient acute care beds and departments at the South Muskoka Hospital site to service the projected population and demographics of South Muskoka. </a:t>
            </a:r>
          </a:p>
          <a:p>
            <a:endParaRPr lang="en-CA" dirty="0">
              <a:latin typeface="Arial" panose="020B0604020202020204" pitchFamily="34" charset="0"/>
              <a:cs typeface="Arial" panose="020B0604020202020204" pitchFamily="34" charset="0"/>
            </a:endParaRPr>
          </a:p>
          <a:p>
            <a:r>
              <a:rPr lang="en-CA" dirty="0">
                <a:latin typeface="Arial" panose="020B0604020202020204" pitchFamily="34" charset="0"/>
                <a:cs typeface="Arial" panose="020B0604020202020204" pitchFamily="34" charset="0"/>
              </a:rPr>
              <a:t>SSMHC is guided in its advocacy by established healthcare planning principles, including fostering sustainable healthcare, close to home, to support the </a:t>
            </a:r>
            <a:r>
              <a:rPr lang="en-CA" u="sng" dirty="0">
                <a:latin typeface="Arial" panose="020B0604020202020204" pitchFamily="34" charset="0"/>
                <a:cs typeface="Arial" panose="020B0604020202020204" pitchFamily="34" charset="0"/>
              </a:rPr>
              <a:t>expansion of healthcare</a:t>
            </a:r>
            <a:r>
              <a:rPr lang="en-CA" dirty="0">
                <a:latin typeface="Arial" panose="020B0604020202020204" pitchFamily="34" charset="0"/>
                <a:cs typeface="Arial" panose="020B0604020202020204" pitchFamily="34" charset="0"/>
              </a:rPr>
              <a:t> and </a:t>
            </a:r>
            <a:r>
              <a:rPr lang="en-CA" u="sng" dirty="0">
                <a:latin typeface="Arial" panose="020B0604020202020204" pitchFamily="34" charset="0"/>
                <a:cs typeface="Arial" panose="020B0604020202020204" pitchFamily="34" charset="0"/>
              </a:rPr>
              <a:t>better patient outcomes</a:t>
            </a:r>
            <a:r>
              <a:rPr lang="en-CA" dirty="0">
                <a:latin typeface="Arial" panose="020B0604020202020204" pitchFamily="34" charset="0"/>
                <a:cs typeface="Arial" panose="020B0604020202020204" pitchFamily="34" charset="0"/>
              </a:rPr>
              <a:t> in South Muskoka.</a:t>
            </a:r>
          </a:p>
        </p:txBody>
      </p:sp>
      <p:sp>
        <p:nvSpPr>
          <p:cNvPr id="3" name="TextBox 2"/>
          <p:cNvSpPr txBox="1"/>
          <p:nvPr/>
        </p:nvSpPr>
        <p:spPr>
          <a:xfrm>
            <a:off x="539552" y="476672"/>
            <a:ext cx="5256584" cy="1046440"/>
          </a:xfrm>
          <a:prstGeom prst="rect">
            <a:avLst/>
          </a:prstGeom>
          <a:noFill/>
        </p:spPr>
        <p:txBody>
          <a:bodyPr wrap="square" rtlCol="0">
            <a:spAutoFit/>
          </a:bodyPr>
          <a:lstStyle/>
          <a:p>
            <a:r>
              <a:rPr lang="en-US" sz="2400" b="1" cap="small" dirty="0">
                <a:solidFill>
                  <a:schemeClr val="accent1">
                    <a:lumMod val="75000"/>
                  </a:schemeClr>
                </a:solidFill>
              </a:rPr>
              <a:t>Save South Muskoka Hospital Committee</a:t>
            </a:r>
          </a:p>
          <a:p>
            <a:endParaRPr lang="en-US" dirty="0"/>
          </a:p>
          <a:p>
            <a:r>
              <a:rPr lang="en-US" sz="2000" b="1" u="sng" cap="small" dirty="0">
                <a:latin typeface="Arial" panose="020B0604020202020204" pitchFamily="34" charset="0"/>
                <a:cs typeface="Arial" panose="020B0604020202020204" pitchFamily="34" charset="0"/>
              </a:rPr>
              <a:t>Purpose Statement</a:t>
            </a:r>
            <a:endParaRPr lang="en-CA" sz="2000" b="1" u="sng" cap="small" dirty="0">
              <a:latin typeface="Arial" panose="020B0604020202020204" pitchFamily="34" charset="0"/>
              <a:cs typeface="Arial" panose="020B0604020202020204" pitchFamily="34" charset="0"/>
            </a:endParaRPr>
          </a:p>
        </p:txBody>
      </p:sp>
      <p:sp>
        <p:nvSpPr>
          <p:cNvPr id="4" name="TextBox 3"/>
          <p:cNvSpPr txBox="1"/>
          <p:nvPr/>
        </p:nvSpPr>
        <p:spPr>
          <a:xfrm>
            <a:off x="4932040" y="4768121"/>
            <a:ext cx="3816424" cy="1169551"/>
          </a:xfrm>
          <a:prstGeom prst="rect">
            <a:avLst/>
          </a:prstGeom>
          <a:solidFill>
            <a:schemeClr val="bg1"/>
          </a:solidFill>
          <a:ln w="38100">
            <a:solidFill>
              <a:schemeClr val="tx2">
                <a:lumMod val="60000"/>
                <a:lumOff val="40000"/>
              </a:schemeClr>
            </a:solidFill>
            <a:prstDash val="dash"/>
          </a:ln>
        </p:spPr>
        <p:txBody>
          <a:bodyPr wrap="square" rtlCol="0">
            <a:spAutoFit/>
          </a:bodyPr>
          <a:lstStyle/>
          <a:p>
            <a:pPr algn="ctr">
              <a:spcBef>
                <a:spcPts val="600"/>
              </a:spcBef>
              <a:spcAft>
                <a:spcPts val="600"/>
              </a:spcAft>
            </a:pPr>
            <a:r>
              <a:rPr lang="en-US" sz="2000" b="1" i="1" dirty="0">
                <a:solidFill>
                  <a:srgbClr val="C00000"/>
                </a:solidFill>
                <a:latin typeface="Arial" panose="020B0604020202020204" pitchFamily="34" charset="0"/>
                <a:cs typeface="Arial" panose="020B0604020202020204" pitchFamily="34" charset="0"/>
              </a:rPr>
              <a:t>How can you help take part?   </a:t>
            </a:r>
          </a:p>
          <a:p>
            <a:pPr algn="ctr">
              <a:spcBef>
                <a:spcPts val="600"/>
              </a:spcBef>
              <a:spcAft>
                <a:spcPts val="600"/>
              </a:spcAft>
            </a:pPr>
            <a:r>
              <a:rPr lang="en-US" sz="2000" b="1" dirty="0">
                <a:solidFill>
                  <a:srgbClr val="C00000"/>
                </a:solidFill>
                <a:latin typeface="Arial" panose="020B0604020202020204" pitchFamily="34" charset="0"/>
                <a:cs typeface="Arial" panose="020B0604020202020204" pitchFamily="34" charset="0"/>
              </a:rPr>
              <a:t>Visit </a:t>
            </a:r>
            <a:r>
              <a:rPr lang="en-US" sz="2000" b="1" dirty="0">
                <a:solidFill>
                  <a:srgbClr val="C00000"/>
                </a:solidFill>
                <a:latin typeface="Arial" panose="020B0604020202020204" pitchFamily="34" charset="0"/>
                <a:cs typeface="Arial" panose="020B0604020202020204" pitchFamily="34" charset="0"/>
                <a:hlinkClick r:id="rId2"/>
              </a:rPr>
              <a:t>www.ssmh.ca/action</a:t>
            </a:r>
            <a:r>
              <a:rPr lang="en-US" sz="2000" b="1" dirty="0">
                <a:solidFill>
                  <a:srgbClr val="C00000"/>
                </a:solidFill>
                <a:latin typeface="Arial" panose="020B0604020202020204" pitchFamily="34" charset="0"/>
                <a:cs typeface="Arial" panose="020B0604020202020204" pitchFamily="34" charset="0"/>
              </a:rPr>
              <a:t> to learn more</a:t>
            </a:r>
          </a:p>
        </p:txBody>
      </p:sp>
    </p:spTree>
    <p:extLst>
      <p:ext uri="{BB962C8B-B14F-4D97-AF65-F5344CB8AC3E}">
        <p14:creationId xmlns:p14="http://schemas.microsoft.com/office/powerpoint/2010/main" val="2522351497"/>
      </p:ext>
    </p:extLst>
  </p:cSld>
  <p:clrMapOvr>
    <a:masterClrMapping/>
  </p:clrMapOvr>
  <p:transition spd="slow" advClick="0" advTm="30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500"/>
                                        <p:tgtEl>
                                          <p:spTgt spid="2"/>
                                        </p:tgtEl>
                                      </p:cBhvr>
                                    </p:animEffect>
                                  </p:childTnLst>
                                </p:cTn>
                              </p:par>
                            </p:childTnLst>
                          </p:cTn>
                        </p:par>
                        <p:par>
                          <p:cTn id="8" fill="hold">
                            <p:stCondLst>
                              <p:cond delay="2500"/>
                            </p:stCondLst>
                            <p:childTnLst>
                              <p:par>
                                <p:cTn id="9" presetID="42" presetClass="entr" presetSubtype="0" fill="hold" grpId="0" nodeType="afterEffect">
                                  <p:stCondLst>
                                    <p:cond delay="150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6599"/>
          <a:stretch/>
        </p:blipFill>
        <p:spPr bwMode="auto">
          <a:xfrm>
            <a:off x="656682" y="620689"/>
            <a:ext cx="7817572" cy="144585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656682" y="2276872"/>
            <a:ext cx="6552728" cy="369332"/>
          </a:xfrm>
          <a:prstGeom prst="rect">
            <a:avLst/>
          </a:prstGeom>
          <a:noFill/>
        </p:spPr>
        <p:txBody>
          <a:bodyPr wrap="square" rtlCol="0">
            <a:spAutoFit/>
          </a:bodyPr>
          <a:lstStyle/>
          <a:p>
            <a:r>
              <a:rPr lang="en-US" b="1" dirty="0"/>
              <a:t>MAHC Stage 1.3 Submission to the Province (November 2024) </a:t>
            </a:r>
            <a:endParaRPr lang="en-CA" b="1" dirty="0"/>
          </a:p>
        </p:txBody>
      </p:sp>
      <p:sp>
        <p:nvSpPr>
          <p:cNvPr id="5" name="TextBox 4"/>
          <p:cNvSpPr txBox="1"/>
          <p:nvPr/>
        </p:nvSpPr>
        <p:spPr>
          <a:xfrm>
            <a:off x="656682" y="188640"/>
            <a:ext cx="6552728" cy="369332"/>
          </a:xfrm>
          <a:prstGeom prst="rect">
            <a:avLst/>
          </a:prstGeom>
          <a:noFill/>
        </p:spPr>
        <p:txBody>
          <a:bodyPr wrap="square" rtlCol="0">
            <a:spAutoFit/>
          </a:bodyPr>
          <a:lstStyle/>
          <a:p>
            <a:r>
              <a:rPr lang="en-US" b="1" dirty="0"/>
              <a:t>Current Bed Allocation  (Total Beds = 123)</a:t>
            </a:r>
            <a:endParaRPr lang="en-CA" b="1"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023" y="2713521"/>
            <a:ext cx="7800826" cy="3245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9871419"/>
      </p:ext>
    </p:extLst>
  </p:cSld>
  <p:clrMapOvr>
    <a:masterClrMapping/>
  </p:clrMapOvr>
  <p:transition spd="slow" advClick="0" advTm="40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25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750"/>
                                        <p:tgtEl>
                                          <p:spTgt spid="3075"/>
                                        </p:tgtEl>
                                      </p:cBhvr>
                                    </p:animEffect>
                                    <p:anim calcmode="lin" valueType="num">
                                      <p:cBhvr>
                                        <p:cTn id="8" dur="750" fill="hold"/>
                                        <p:tgtEl>
                                          <p:spTgt spid="3075"/>
                                        </p:tgtEl>
                                        <p:attrNameLst>
                                          <p:attrName>ppt_x</p:attrName>
                                        </p:attrNameLst>
                                      </p:cBhvr>
                                      <p:tavLst>
                                        <p:tav tm="0">
                                          <p:val>
                                            <p:strVal val="#ppt_x"/>
                                          </p:val>
                                        </p:tav>
                                        <p:tav tm="100000">
                                          <p:val>
                                            <p:strVal val="#ppt_x"/>
                                          </p:val>
                                        </p:tav>
                                      </p:tavLst>
                                    </p:anim>
                                    <p:anim calcmode="lin" valueType="num">
                                      <p:cBhvr>
                                        <p:cTn id="9" dur="750" fill="hold"/>
                                        <p:tgtEl>
                                          <p:spTgt spid="307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300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750"/>
                                        <p:tgtEl>
                                          <p:spTgt spid="2"/>
                                        </p:tgtEl>
                                      </p:cBhvr>
                                    </p:animEffect>
                                    <p:anim calcmode="lin" valueType="num">
                                      <p:cBhvr>
                                        <p:cTn id="14" dur="750" fill="hold"/>
                                        <p:tgtEl>
                                          <p:spTgt spid="2"/>
                                        </p:tgtEl>
                                        <p:attrNameLst>
                                          <p:attrName>ppt_x</p:attrName>
                                        </p:attrNameLst>
                                      </p:cBhvr>
                                      <p:tavLst>
                                        <p:tav tm="0">
                                          <p:val>
                                            <p:strVal val="#ppt_x"/>
                                          </p:val>
                                        </p:tav>
                                        <p:tav tm="100000">
                                          <p:val>
                                            <p:strVal val="#ppt_x"/>
                                          </p:val>
                                        </p:tav>
                                      </p:tavLst>
                                    </p:anim>
                                    <p:anim calcmode="lin" valueType="num">
                                      <p:cBhvr>
                                        <p:cTn id="15" dur="75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4750"/>
                            </p:stCondLst>
                            <p:childTnLst>
                              <p:par>
                                <p:cTn id="17" presetID="42" presetClass="entr" presetSubtype="0" fill="hold" nodeType="afterEffect">
                                  <p:stCondLst>
                                    <p:cond delay="0"/>
                                  </p:stCondLst>
                                  <p:childTnLst>
                                    <p:set>
                                      <p:cBhvr>
                                        <p:cTn id="18" dur="1" fill="hold">
                                          <p:stCondLst>
                                            <p:cond delay="0"/>
                                          </p:stCondLst>
                                        </p:cTn>
                                        <p:tgtEl>
                                          <p:spTgt spid="2051"/>
                                        </p:tgtEl>
                                        <p:attrNameLst>
                                          <p:attrName>style.visibility</p:attrName>
                                        </p:attrNameLst>
                                      </p:cBhvr>
                                      <p:to>
                                        <p:strVal val="visible"/>
                                      </p:to>
                                    </p:set>
                                    <p:animEffect transition="in" filter="fade">
                                      <p:cBhvr>
                                        <p:cTn id="19" dur="1000"/>
                                        <p:tgtEl>
                                          <p:spTgt spid="2051"/>
                                        </p:tgtEl>
                                      </p:cBhvr>
                                    </p:animEffect>
                                    <p:anim calcmode="lin" valueType="num">
                                      <p:cBhvr>
                                        <p:cTn id="20" dur="1000" fill="hold"/>
                                        <p:tgtEl>
                                          <p:spTgt spid="2051"/>
                                        </p:tgtEl>
                                        <p:attrNameLst>
                                          <p:attrName>ppt_x</p:attrName>
                                        </p:attrNameLst>
                                      </p:cBhvr>
                                      <p:tavLst>
                                        <p:tav tm="0">
                                          <p:val>
                                            <p:strVal val="#ppt_x"/>
                                          </p:val>
                                        </p:tav>
                                        <p:tav tm="100000">
                                          <p:val>
                                            <p:strVal val="#ppt_x"/>
                                          </p:val>
                                        </p:tav>
                                      </p:tavLst>
                                    </p:anim>
                                    <p:anim calcmode="lin" valueType="num">
                                      <p:cBhvr>
                                        <p:cTn id="21"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3786736"/>
            <a:ext cx="5904656" cy="2031325"/>
          </a:xfrm>
          <a:prstGeom prst="rect">
            <a:avLst/>
          </a:prstGeom>
          <a:noFill/>
        </p:spPr>
        <p:txBody>
          <a:bodyPr wrap="square" rtlCol="0">
            <a:spAutoFit/>
          </a:bodyPr>
          <a:lstStyle/>
          <a:p>
            <a:pPr marL="285750" indent="-285750">
              <a:buFont typeface="Arial" panose="020B0604020202020204" pitchFamily="34" charset="0"/>
              <a:buChar char="•"/>
            </a:pPr>
            <a:r>
              <a:rPr lang="en-US" dirty="0"/>
              <a:t>More acute care beds with a balanced distribution</a:t>
            </a:r>
          </a:p>
          <a:p>
            <a:pPr marL="285750" indent="-285750">
              <a:buFont typeface="Arial" panose="020B0604020202020204" pitchFamily="34" charset="0"/>
              <a:buChar char="•"/>
            </a:pPr>
            <a:r>
              <a:rPr lang="en-US" dirty="0"/>
              <a:t>Elimination of patient transfers on “6-day stay” condition</a:t>
            </a:r>
          </a:p>
          <a:p>
            <a:pPr marL="285750" indent="-285750">
              <a:buFont typeface="Arial" panose="020B0604020202020204" pitchFamily="34" charset="0"/>
              <a:buChar char="•"/>
            </a:pPr>
            <a:r>
              <a:rPr lang="en-US" dirty="0"/>
              <a:t>Continuity of care with local physicians</a:t>
            </a:r>
          </a:p>
          <a:p>
            <a:pPr marL="285750" indent="-285750">
              <a:buFont typeface="Arial" panose="020B0604020202020204" pitchFamily="34" charset="0"/>
              <a:buChar char="•"/>
            </a:pPr>
            <a:r>
              <a:rPr lang="en-US" dirty="0"/>
              <a:t>Reduced transit </a:t>
            </a:r>
            <a:r>
              <a:rPr lang="en-US"/>
              <a:t>between sites</a:t>
            </a:r>
            <a:endParaRPr lang="en-US" dirty="0"/>
          </a:p>
          <a:p>
            <a:pPr marL="285750" indent="-285750">
              <a:buFont typeface="Arial" panose="020B0604020202020204" pitchFamily="34" charset="0"/>
              <a:buChar char="•"/>
            </a:pPr>
            <a:r>
              <a:rPr lang="en-US" dirty="0"/>
              <a:t>Proximity to family and friends = better patient outcomes</a:t>
            </a:r>
          </a:p>
          <a:p>
            <a:pPr marL="285750" indent="-285750">
              <a:buFont typeface="Arial" panose="020B0604020202020204" pitchFamily="34" charset="0"/>
              <a:buChar char="•"/>
            </a:pPr>
            <a:r>
              <a:rPr lang="en-US" b="1" dirty="0"/>
              <a:t>SSMHC strongly advocates for the </a:t>
            </a:r>
            <a:r>
              <a:rPr lang="en-US" b="1" u="sng" dirty="0"/>
              <a:t>Care Close to Home</a:t>
            </a:r>
            <a:r>
              <a:rPr lang="en-US" b="1" dirty="0"/>
              <a:t> model</a:t>
            </a:r>
            <a:endParaRPr lang="en-CA" b="1" dirty="0"/>
          </a:p>
        </p:txBody>
      </p:sp>
      <p:pic>
        <p:nvPicPr>
          <p:cNvPr id="5125" name="Picture 5" descr="https://ssmh.ca/wp-content/uploads/2024/10/Designer-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192" y="3786736"/>
            <a:ext cx="2378640" cy="237864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305232"/>
            <a:ext cx="7883595" cy="331236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5351612"/>
      </p:ext>
    </p:extLst>
  </p:cSld>
  <p:clrMapOvr>
    <a:masterClrMapping/>
  </p:clrMapOvr>
  <p:transition spd="slow" advClick="0" advTm="40000">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125"/>
                                        </p:tgtEl>
                                        <p:attrNameLst>
                                          <p:attrName>style.visibility</p:attrName>
                                        </p:attrNameLst>
                                      </p:cBhvr>
                                      <p:to>
                                        <p:strVal val="visible"/>
                                      </p:to>
                                    </p:set>
                                    <p:anim calcmode="lin" valueType="num">
                                      <p:cBhvr>
                                        <p:cTn id="7" dur="1000" fill="hold"/>
                                        <p:tgtEl>
                                          <p:spTgt spid="5125"/>
                                        </p:tgtEl>
                                        <p:attrNameLst>
                                          <p:attrName>ppt_w</p:attrName>
                                        </p:attrNameLst>
                                      </p:cBhvr>
                                      <p:tavLst>
                                        <p:tav tm="0">
                                          <p:val>
                                            <p:fltVal val="0"/>
                                          </p:val>
                                        </p:tav>
                                        <p:tav tm="100000">
                                          <p:val>
                                            <p:strVal val="#ppt_w"/>
                                          </p:val>
                                        </p:tav>
                                      </p:tavLst>
                                    </p:anim>
                                    <p:anim calcmode="lin" valueType="num">
                                      <p:cBhvr>
                                        <p:cTn id="8" dur="1000" fill="hold"/>
                                        <p:tgtEl>
                                          <p:spTgt spid="5125"/>
                                        </p:tgtEl>
                                        <p:attrNameLst>
                                          <p:attrName>ppt_h</p:attrName>
                                        </p:attrNameLst>
                                      </p:cBhvr>
                                      <p:tavLst>
                                        <p:tav tm="0">
                                          <p:val>
                                            <p:fltVal val="0"/>
                                          </p:val>
                                        </p:tav>
                                        <p:tav tm="100000">
                                          <p:val>
                                            <p:strVal val="#ppt_h"/>
                                          </p:val>
                                        </p:tav>
                                      </p:tavLst>
                                    </p:anim>
                                    <p:anim calcmode="lin" valueType="num">
                                      <p:cBhvr>
                                        <p:cTn id="9" dur="1000" fill="hold"/>
                                        <p:tgtEl>
                                          <p:spTgt spid="5125"/>
                                        </p:tgtEl>
                                        <p:attrNameLst>
                                          <p:attrName>style.rotation</p:attrName>
                                        </p:attrNameLst>
                                      </p:cBhvr>
                                      <p:tavLst>
                                        <p:tav tm="0">
                                          <p:val>
                                            <p:fltVal val="90"/>
                                          </p:val>
                                        </p:tav>
                                        <p:tav tm="100000">
                                          <p:val>
                                            <p:fltVal val="0"/>
                                          </p:val>
                                        </p:tav>
                                      </p:tavLst>
                                    </p:anim>
                                    <p:animEffect transition="in" filter="fade">
                                      <p:cBhvr>
                                        <p:cTn id="10" dur="1000"/>
                                        <p:tgtEl>
                                          <p:spTgt spid="5125"/>
                                        </p:tgtEl>
                                      </p:cBhvr>
                                    </p:animEffect>
                                  </p:childTnLst>
                                </p:cTn>
                              </p:par>
                            </p:childTnLst>
                          </p:cTn>
                        </p:par>
                        <p:par>
                          <p:cTn id="11" fill="hold">
                            <p:stCondLst>
                              <p:cond delay="1000"/>
                            </p:stCondLst>
                            <p:childTnLst>
                              <p:par>
                                <p:cTn id="12" presetID="42" presetClass="entr" presetSubtype="0" fill="hold" grpId="0" nodeType="afterEffect">
                                  <p:stCondLst>
                                    <p:cond delay="300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229762"/>
            <a:ext cx="4406547" cy="302310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755576" y="260648"/>
            <a:ext cx="7488832"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Projected Population in Muskoka by 2051 </a:t>
            </a:r>
            <a:r>
              <a:rPr lang="en-US" sz="2400" dirty="0">
                <a:latin typeface="Arial" panose="020B0604020202020204" pitchFamily="34" charset="0"/>
                <a:cs typeface="Arial" panose="020B0604020202020204" pitchFamily="34" charset="0"/>
              </a:rPr>
              <a:t>(District of Muskoka, 2024 Growth Strategy Study)</a:t>
            </a:r>
            <a:endParaRPr lang="en-CA" sz="2400" dirty="0">
              <a:latin typeface="Arial" panose="020B0604020202020204" pitchFamily="34" charset="0"/>
              <a:cs typeface="Arial" panose="020B0604020202020204" pitchFamily="34" charset="0"/>
            </a:endParaRPr>
          </a:p>
        </p:txBody>
      </p:sp>
      <p:sp>
        <p:nvSpPr>
          <p:cNvPr id="4" name="TextBox 3"/>
          <p:cNvSpPr txBox="1"/>
          <p:nvPr/>
        </p:nvSpPr>
        <p:spPr>
          <a:xfrm>
            <a:off x="901148" y="4365104"/>
            <a:ext cx="8158608" cy="1631216"/>
          </a:xfrm>
          <a:prstGeom prst="rect">
            <a:avLst/>
          </a:prstGeom>
          <a:noFill/>
        </p:spPr>
        <p:txBody>
          <a:bodyPr wrap="square" rtlCol="0">
            <a:spAutoFit/>
          </a:bodyPr>
          <a:lstStyle/>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By 2051, </a:t>
            </a:r>
            <a:r>
              <a:rPr lang="en-US" sz="2000" b="1" dirty="0">
                <a:latin typeface="Arial" panose="020B0604020202020204" pitchFamily="34" charset="0"/>
                <a:cs typeface="Arial" panose="020B0604020202020204" pitchFamily="34" charset="0"/>
              </a:rPr>
              <a:t>over 55,000 residents in South Muskoka</a:t>
            </a:r>
            <a:r>
              <a:rPr lang="en-US" sz="2000" dirty="0">
                <a:latin typeface="Arial" panose="020B0604020202020204" pitchFamily="34" charset="0"/>
                <a:cs typeface="Arial" panose="020B0604020202020204" pitchFamily="34" charset="0"/>
              </a:rPr>
              <a:t> (vs. 37,000 today, 2021 census)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These statistics do not include seasonal residents, for which South Muskoka has </a:t>
            </a:r>
            <a:r>
              <a:rPr lang="en-US" sz="2000" u="sng" dirty="0">
                <a:latin typeface="Arial" panose="020B0604020202020204" pitchFamily="34" charset="0"/>
                <a:cs typeface="Arial" panose="020B0604020202020204" pitchFamily="34" charset="0"/>
              </a:rPr>
              <a:t>at least double</a:t>
            </a:r>
            <a:r>
              <a:rPr lang="en-US" sz="2000" dirty="0">
                <a:latin typeface="Arial" panose="020B0604020202020204" pitchFamily="34" charset="0"/>
                <a:cs typeface="Arial" panose="020B0604020202020204" pitchFamily="34" charset="0"/>
              </a:rPr>
              <a:t> the amount of seasonal residents at 45,000 (District Second Home Study 2023) vs. 20,000 in the north</a:t>
            </a:r>
            <a:endParaRPr lang="en-CA" sz="2000" dirty="0">
              <a:latin typeface="Arial" panose="020B0604020202020204" pitchFamily="34" charset="0"/>
              <a:cs typeface="Arial" panose="020B0604020202020204" pitchFamily="34" charset="0"/>
            </a:endParaRPr>
          </a:p>
        </p:txBody>
      </p:sp>
      <p:sp>
        <p:nvSpPr>
          <p:cNvPr id="5" name="Rectangle 4"/>
          <p:cNvSpPr/>
          <p:nvPr/>
        </p:nvSpPr>
        <p:spPr>
          <a:xfrm>
            <a:off x="5122024" y="1925708"/>
            <a:ext cx="3911692" cy="1631216"/>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Today, 1 bed/550 persons in South Muskoka</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Made in Muskoka, 2051,       </a:t>
            </a:r>
            <a:r>
              <a:rPr lang="en-US" sz="2000" b="1" dirty="0">
                <a:latin typeface="Arial" panose="020B0604020202020204" pitchFamily="34" charset="0"/>
                <a:cs typeface="Arial" panose="020B0604020202020204" pitchFamily="34" charset="0"/>
              </a:rPr>
              <a:t>1 bed/1,200 persons in South Muskoka</a:t>
            </a:r>
          </a:p>
        </p:txBody>
      </p:sp>
    </p:spTree>
    <p:extLst>
      <p:ext uri="{BB962C8B-B14F-4D97-AF65-F5344CB8AC3E}">
        <p14:creationId xmlns:p14="http://schemas.microsoft.com/office/powerpoint/2010/main" val="1316302337"/>
      </p:ext>
    </p:extLst>
  </p:cSld>
  <p:clrMapOvr>
    <a:masterClrMapping/>
  </p:clrMapOvr>
  <p:transition spd="slow" advClick="0" advTm="35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31" presetClass="entr" presetSubtype="0" fill="hold" grpId="0" nodeType="afterEffect">
                                  <p:stCondLst>
                                    <p:cond delay="1000"/>
                                  </p:stCondLst>
                                  <p:childTnLst>
                                    <p:set>
                                      <p:cBhvr>
                                        <p:cTn id="17" dur="1" fill="hold">
                                          <p:stCondLst>
                                            <p:cond delay="0"/>
                                          </p:stCondLst>
                                        </p:cTn>
                                        <p:tgtEl>
                                          <p:spTgt spid="5"/>
                                        </p:tgtEl>
                                        <p:attrNameLst>
                                          <p:attrName>style.visibility</p:attrName>
                                        </p:attrNameLst>
                                      </p:cBhvr>
                                      <p:to>
                                        <p:strVal val="visible"/>
                                      </p:to>
                                    </p:set>
                                    <p:anim calcmode="lin" valueType="num">
                                      <p:cBhvr>
                                        <p:cTn id="18" dur="1500" fill="hold"/>
                                        <p:tgtEl>
                                          <p:spTgt spid="5"/>
                                        </p:tgtEl>
                                        <p:attrNameLst>
                                          <p:attrName>ppt_w</p:attrName>
                                        </p:attrNameLst>
                                      </p:cBhvr>
                                      <p:tavLst>
                                        <p:tav tm="0">
                                          <p:val>
                                            <p:fltVal val="0"/>
                                          </p:val>
                                        </p:tav>
                                        <p:tav tm="100000">
                                          <p:val>
                                            <p:strVal val="#ppt_w"/>
                                          </p:val>
                                        </p:tav>
                                      </p:tavLst>
                                    </p:anim>
                                    <p:anim calcmode="lin" valueType="num">
                                      <p:cBhvr>
                                        <p:cTn id="19" dur="1500" fill="hold"/>
                                        <p:tgtEl>
                                          <p:spTgt spid="5"/>
                                        </p:tgtEl>
                                        <p:attrNameLst>
                                          <p:attrName>ppt_h</p:attrName>
                                        </p:attrNameLst>
                                      </p:cBhvr>
                                      <p:tavLst>
                                        <p:tav tm="0">
                                          <p:val>
                                            <p:fltVal val="0"/>
                                          </p:val>
                                        </p:tav>
                                        <p:tav tm="100000">
                                          <p:val>
                                            <p:strVal val="#ppt_h"/>
                                          </p:val>
                                        </p:tav>
                                      </p:tavLst>
                                    </p:anim>
                                    <p:anim calcmode="lin" valueType="num">
                                      <p:cBhvr>
                                        <p:cTn id="20" dur="1500" fill="hold"/>
                                        <p:tgtEl>
                                          <p:spTgt spid="5"/>
                                        </p:tgtEl>
                                        <p:attrNameLst>
                                          <p:attrName>style.rotation</p:attrName>
                                        </p:attrNameLst>
                                      </p:cBhvr>
                                      <p:tavLst>
                                        <p:tav tm="0">
                                          <p:val>
                                            <p:fltVal val="90"/>
                                          </p:val>
                                        </p:tav>
                                        <p:tav tm="100000">
                                          <p:val>
                                            <p:fltVal val="0"/>
                                          </p:val>
                                        </p:tav>
                                      </p:tavLst>
                                    </p:anim>
                                    <p:animEffect transition="in" filter="fade">
                                      <p:cBhvr>
                                        <p:cTn id="21"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241484"/>
            <a:ext cx="7776864"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Demographics by 2051</a:t>
            </a:r>
            <a:endParaRPr lang="en-CA" sz="2800" b="1" dirty="0">
              <a:latin typeface="Arial" panose="020B0604020202020204" pitchFamily="34" charset="0"/>
              <a:cs typeface="Arial" panose="020B0604020202020204" pitchFamily="34" charset="0"/>
            </a:endParaRP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153" y="764704"/>
            <a:ext cx="6859709" cy="417973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11560" y="4988655"/>
            <a:ext cx="8064896" cy="1384995"/>
          </a:xfrm>
          <a:prstGeom prst="rect">
            <a:avLst/>
          </a:prstGeom>
          <a:noFill/>
        </p:spPr>
        <p:txBody>
          <a:bodyPr wrap="square" rtlCol="0">
            <a:spAutoFit/>
          </a:bodyPr>
          <a:lstStyle/>
          <a:p>
            <a:pPr marL="285750" indent="-285750">
              <a:buFont typeface="Arial" panose="020B0604020202020204" pitchFamily="34" charset="0"/>
              <a:buChar char="•"/>
            </a:pPr>
            <a:r>
              <a:rPr lang="en-US" sz="2400" b="1" dirty="0"/>
              <a:t>Muskoka identified to experience a 50-70% growth in number of seniors to 2051 </a:t>
            </a:r>
            <a:r>
              <a:rPr lang="en-US" sz="2400" dirty="0"/>
              <a:t>(Ontario Ministry of Finance)</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CA" dirty="0"/>
          </a:p>
        </p:txBody>
      </p:sp>
    </p:spTree>
    <p:extLst>
      <p:ext uri="{BB962C8B-B14F-4D97-AF65-F5344CB8AC3E}">
        <p14:creationId xmlns:p14="http://schemas.microsoft.com/office/powerpoint/2010/main" val="900450223"/>
      </p:ext>
    </p:extLst>
  </p:cSld>
  <p:clrMapOvr>
    <a:masterClrMapping/>
  </p:clrMapOvr>
  <mc:AlternateContent xmlns:mc="http://schemas.openxmlformats.org/markup-compatibility/2006" xmlns:p14="http://schemas.microsoft.com/office/powerpoint/2010/main">
    <mc:Choice Requires="p14">
      <p:transition spd="slow" p14:dur="3400" advClick="0" advTm="28000">
        <p14:reveal/>
      </p:transition>
    </mc:Choice>
    <mc:Fallback xmlns="">
      <p:transition spd="slow" advClick="0" advTm="28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wipe(down)">
                                      <p:cBhvr>
                                        <p:cTn id="7" dur="500"/>
                                        <p:tgtEl>
                                          <p:spTgt spid="4099"/>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000"/>
                                        <p:tgtEl>
                                          <p:spTgt spid="3"/>
                                        </p:tgtEl>
                                      </p:cBhvr>
                                    </p:animEffect>
                                    <p:anim calcmode="lin" valueType="num">
                                      <p:cBhvr>
                                        <p:cTn id="11" dur="1000" fill="hold"/>
                                        <p:tgtEl>
                                          <p:spTgt spid="3"/>
                                        </p:tgtEl>
                                        <p:attrNameLst>
                                          <p:attrName>ppt_x</p:attrName>
                                        </p:attrNameLst>
                                      </p:cBhvr>
                                      <p:tavLst>
                                        <p:tav tm="0">
                                          <p:val>
                                            <p:strVal val="#ppt_x"/>
                                          </p:val>
                                        </p:tav>
                                        <p:tav tm="100000">
                                          <p:val>
                                            <p:strVal val="#ppt_x"/>
                                          </p:val>
                                        </p:tav>
                                      </p:tavLst>
                                    </p:anim>
                                    <p:anim calcmode="lin" valueType="num">
                                      <p:cBhvr>
                                        <p:cTn id="1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7920880" cy="1785104"/>
          </a:xfrm>
          <a:prstGeom prst="rect">
            <a:avLst/>
          </a:prstGeom>
          <a:noFill/>
        </p:spPr>
        <p:txBody>
          <a:bodyPr wrap="square" rtlCol="0">
            <a:spAutoFit/>
          </a:bodyPr>
          <a:lstStyle/>
          <a:p>
            <a:r>
              <a:rPr lang="en-CA" sz="2800" b="1" dirty="0"/>
              <a:t>Hospital Capital Planning and Policy Manual (Ontario)</a:t>
            </a:r>
          </a:p>
          <a:p>
            <a:endParaRPr lang="en-US" dirty="0"/>
          </a:p>
          <a:p>
            <a:endParaRPr lang="en-US" dirty="0"/>
          </a:p>
          <a:p>
            <a:endParaRPr lang="en-CA" dirty="0"/>
          </a:p>
        </p:txBody>
      </p:sp>
      <p:pic>
        <p:nvPicPr>
          <p:cNvPr id="5123"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2384"/>
          <a:stretch/>
        </p:blipFill>
        <p:spPr bwMode="auto">
          <a:xfrm>
            <a:off x="185477" y="1484784"/>
            <a:ext cx="8750179" cy="24200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11560" y="5373216"/>
            <a:ext cx="8208912" cy="646331"/>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Enhance your understanding of the redevelopment process at the province:  </a:t>
            </a:r>
            <a:r>
              <a:rPr lang="en-US" b="1" u="sng" dirty="0">
                <a:latin typeface="Arial" panose="020B0604020202020204" pitchFamily="34" charset="0"/>
                <a:cs typeface="Arial" panose="020B0604020202020204" pitchFamily="34" charset="0"/>
              </a:rPr>
              <a:t>www.ssmh.ca/resources</a:t>
            </a:r>
            <a:endParaRPr lang="en-CA" b="1" u="sng" dirty="0">
              <a:latin typeface="Arial" panose="020B0604020202020204" pitchFamily="34" charset="0"/>
              <a:cs typeface="Arial" panose="020B0604020202020204" pitchFamily="34" charset="0"/>
            </a:endParaRPr>
          </a:p>
        </p:txBody>
      </p:sp>
      <p:sp>
        <p:nvSpPr>
          <p:cNvPr id="4" name="TextBox 3"/>
          <p:cNvSpPr txBox="1"/>
          <p:nvPr/>
        </p:nvSpPr>
        <p:spPr>
          <a:xfrm>
            <a:off x="395536" y="4149080"/>
            <a:ext cx="8352928" cy="1015663"/>
          </a:xfrm>
          <a:prstGeom prst="rect">
            <a:avLst/>
          </a:prstGeom>
          <a:noFill/>
        </p:spPr>
        <p:txBody>
          <a:bodyPr wrap="square" rtlCol="0">
            <a:spAutoFit/>
          </a:bodyPr>
          <a:lstStyle/>
          <a:p>
            <a:pPr marL="285750" indent="-285750">
              <a:buFont typeface="Arial" panose="020B0604020202020204" pitchFamily="34" charset="0"/>
              <a:buChar char="•"/>
            </a:pPr>
            <a:r>
              <a:rPr lang="en-US" sz="2000" dirty="0"/>
              <a:t>SSMHC asserts that several of the province’s key planning principles have been ignored by MAHC and has not been pursued by the province</a:t>
            </a:r>
          </a:p>
          <a:p>
            <a:pPr marL="285750" indent="-285750">
              <a:buFont typeface="Arial" panose="020B0604020202020204" pitchFamily="34" charset="0"/>
              <a:buChar char="•"/>
            </a:pPr>
            <a:r>
              <a:rPr lang="en-US" sz="2000" dirty="0"/>
              <a:t>Change remains possible at the provincial level</a:t>
            </a:r>
            <a:endParaRPr lang="en-CA" sz="2000" dirty="0"/>
          </a:p>
        </p:txBody>
      </p:sp>
    </p:spTree>
    <p:extLst>
      <p:ext uri="{BB962C8B-B14F-4D97-AF65-F5344CB8AC3E}">
        <p14:creationId xmlns:p14="http://schemas.microsoft.com/office/powerpoint/2010/main" val="1883323874"/>
      </p:ext>
    </p:extLst>
  </p:cSld>
  <p:clrMapOvr>
    <a:masterClrMapping/>
  </p:clrMapOvr>
  <mc:AlternateContent xmlns:mc="http://schemas.openxmlformats.org/markup-compatibility/2006" xmlns:p14="http://schemas.microsoft.com/office/powerpoint/2010/main">
    <mc:Choice Requires="p14">
      <p:transition spd="slow" p14:dur="1400" advClick="0" advTm="35000">
        <p14:doors dir="vert"/>
      </p:transition>
    </mc:Choice>
    <mc:Fallback xmlns="">
      <p:transition spd="slow" advClick="0" advTm="3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fade">
                                      <p:cBhvr>
                                        <p:cTn id="7" dur="1000"/>
                                        <p:tgtEl>
                                          <p:spTgt spid="5123"/>
                                        </p:tgtEl>
                                      </p:cBhvr>
                                    </p:animEffect>
                                    <p:anim calcmode="lin" valueType="num">
                                      <p:cBhvr>
                                        <p:cTn id="8" dur="1000" fill="hold"/>
                                        <p:tgtEl>
                                          <p:spTgt spid="5123"/>
                                        </p:tgtEl>
                                        <p:attrNameLst>
                                          <p:attrName>ppt_x</p:attrName>
                                        </p:attrNameLst>
                                      </p:cBhvr>
                                      <p:tavLst>
                                        <p:tav tm="0">
                                          <p:val>
                                            <p:strVal val="#ppt_x"/>
                                          </p:val>
                                        </p:tav>
                                        <p:tav tm="100000">
                                          <p:val>
                                            <p:strVal val="#ppt_x"/>
                                          </p:val>
                                        </p:tav>
                                      </p:tavLst>
                                    </p:anim>
                                    <p:anim calcmode="lin" valueType="num">
                                      <p:cBhvr>
                                        <p:cTn id="9" dur="1000" fill="hold"/>
                                        <p:tgtEl>
                                          <p:spTgt spid="512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31" presetClass="entr" presetSubtype="0" fill="hold" grpId="0" nodeType="afterEffect">
                                  <p:stCondLst>
                                    <p:cond delay="1000"/>
                                  </p:stCondLst>
                                  <p:childTnLst>
                                    <p:set>
                                      <p:cBhvr>
                                        <p:cTn id="17" dur="1" fill="hold">
                                          <p:stCondLst>
                                            <p:cond delay="0"/>
                                          </p:stCondLst>
                                        </p:cTn>
                                        <p:tgtEl>
                                          <p:spTgt spid="3"/>
                                        </p:tgtEl>
                                        <p:attrNameLst>
                                          <p:attrName>style.visibility</p:attrName>
                                        </p:attrNameLst>
                                      </p:cBhvr>
                                      <p:to>
                                        <p:strVal val="visible"/>
                                      </p:to>
                                    </p:set>
                                    <p:anim calcmode="lin" valueType="num">
                                      <p:cBhvr>
                                        <p:cTn id="18" dur="1000" fill="hold"/>
                                        <p:tgtEl>
                                          <p:spTgt spid="3"/>
                                        </p:tgtEl>
                                        <p:attrNameLst>
                                          <p:attrName>ppt_w</p:attrName>
                                        </p:attrNameLst>
                                      </p:cBhvr>
                                      <p:tavLst>
                                        <p:tav tm="0">
                                          <p:val>
                                            <p:fltVal val="0"/>
                                          </p:val>
                                        </p:tav>
                                        <p:tav tm="100000">
                                          <p:val>
                                            <p:strVal val="#ppt_w"/>
                                          </p:val>
                                        </p:tav>
                                      </p:tavLst>
                                    </p:anim>
                                    <p:anim calcmode="lin" valueType="num">
                                      <p:cBhvr>
                                        <p:cTn id="19" dur="1000" fill="hold"/>
                                        <p:tgtEl>
                                          <p:spTgt spid="3"/>
                                        </p:tgtEl>
                                        <p:attrNameLst>
                                          <p:attrName>ppt_h</p:attrName>
                                        </p:attrNameLst>
                                      </p:cBhvr>
                                      <p:tavLst>
                                        <p:tav tm="0">
                                          <p:val>
                                            <p:fltVal val="0"/>
                                          </p:val>
                                        </p:tav>
                                        <p:tav tm="100000">
                                          <p:val>
                                            <p:strVal val="#ppt_h"/>
                                          </p:val>
                                        </p:tav>
                                      </p:tavLst>
                                    </p:anim>
                                    <p:anim calcmode="lin" valueType="num">
                                      <p:cBhvr>
                                        <p:cTn id="20" dur="1000" fill="hold"/>
                                        <p:tgtEl>
                                          <p:spTgt spid="3"/>
                                        </p:tgtEl>
                                        <p:attrNameLst>
                                          <p:attrName>style.rotation</p:attrName>
                                        </p:attrNameLst>
                                      </p:cBhvr>
                                      <p:tavLst>
                                        <p:tav tm="0">
                                          <p:val>
                                            <p:fltVal val="90"/>
                                          </p:val>
                                        </p:tav>
                                        <p:tav tm="100000">
                                          <p:val>
                                            <p:fltVal val="0"/>
                                          </p:val>
                                        </p:tav>
                                      </p:tavLst>
                                    </p:anim>
                                    <p:animEffect transition="in" filter="fade">
                                      <p:cBhvr>
                                        <p:cTn id="2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51620" y="188640"/>
            <a:ext cx="6840760" cy="1754326"/>
          </a:xfrm>
          <a:prstGeom prst="rect">
            <a:avLst/>
          </a:prstGeom>
          <a:noFill/>
        </p:spPr>
        <p:txBody>
          <a:bodyPr wrap="square" rtlCol="0">
            <a:spAutoFit/>
          </a:bodyPr>
          <a:lstStyle/>
          <a:p>
            <a:pPr algn="ctr"/>
            <a:r>
              <a:rPr lang="en-US" sz="3600" dirty="0">
                <a:latin typeface="Arial" panose="020B0604020202020204" pitchFamily="34" charset="0"/>
                <a:cs typeface="Arial" panose="020B0604020202020204" pitchFamily="34" charset="0"/>
              </a:rPr>
              <a:t>Join the Save South Muskoka Hospital Committee as a </a:t>
            </a:r>
            <a:r>
              <a:rPr lang="en-US" sz="3600" b="1" dirty="0">
                <a:latin typeface="Arial" panose="020B0604020202020204" pitchFamily="34" charset="0"/>
                <a:cs typeface="Arial" panose="020B0604020202020204" pitchFamily="34" charset="0"/>
              </a:rPr>
              <a:t>Community Member</a:t>
            </a:r>
            <a:endParaRPr lang="en-CA" sz="3600" b="1" dirty="0">
              <a:latin typeface="Arial" panose="020B0604020202020204" pitchFamily="34" charset="0"/>
              <a:cs typeface="Arial" panose="020B0604020202020204" pitchFamily="34" charset="0"/>
            </a:endParaRPr>
          </a:p>
        </p:txBody>
      </p:sp>
      <p:pic>
        <p:nvPicPr>
          <p:cNvPr id="4098" name="Picture 2" descr="Boy and Girl Shar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4475" y="2276872"/>
            <a:ext cx="3025517" cy="201622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594840" y="2448470"/>
            <a:ext cx="4009608"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t>Newsletter Updates</a:t>
            </a:r>
          </a:p>
          <a:p>
            <a:pPr marL="285750" indent="-285750">
              <a:buFont typeface="Arial" panose="020B0604020202020204" pitchFamily="34" charset="0"/>
              <a:buChar char="•"/>
            </a:pPr>
            <a:r>
              <a:rPr lang="en-US" sz="2800" dirty="0"/>
              <a:t>Invitation to Events</a:t>
            </a:r>
          </a:p>
          <a:p>
            <a:pPr marL="285750" indent="-285750">
              <a:buFont typeface="Arial" panose="020B0604020202020204" pitchFamily="34" charset="0"/>
              <a:buChar char="•"/>
            </a:pPr>
            <a:r>
              <a:rPr lang="en-US" sz="2800" dirty="0"/>
              <a:t>Make your Voice Heard</a:t>
            </a:r>
          </a:p>
        </p:txBody>
      </p:sp>
      <p:sp>
        <p:nvSpPr>
          <p:cNvPr id="4" name="TextBox 3"/>
          <p:cNvSpPr txBox="1"/>
          <p:nvPr/>
        </p:nvSpPr>
        <p:spPr>
          <a:xfrm>
            <a:off x="251520" y="4653136"/>
            <a:ext cx="5328002" cy="707886"/>
          </a:xfrm>
          <a:prstGeom prst="rect">
            <a:avLst/>
          </a:prstGeom>
          <a:noFill/>
        </p:spPr>
        <p:txBody>
          <a:bodyPr wrap="square" rtlCol="0">
            <a:spAutoFit/>
          </a:bodyPr>
          <a:lstStyle/>
          <a:p>
            <a:pPr algn="ctr"/>
            <a:r>
              <a:rPr lang="en-US" sz="2000" dirty="0"/>
              <a:t>Visit</a:t>
            </a:r>
          </a:p>
          <a:p>
            <a:r>
              <a:rPr lang="en-US" sz="2000" dirty="0"/>
              <a:t>https://www.ssmh.ca/community-membership</a:t>
            </a:r>
            <a:endParaRPr lang="en-CA" sz="2000" dirty="0"/>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4467081"/>
            <a:ext cx="2877287" cy="151204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1867163"/>
      </p:ext>
    </p:extLst>
  </p:cSld>
  <p:clrMapOvr>
    <a:masterClrMapping/>
  </p:clrMapOvr>
  <mc:AlternateContent xmlns:mc="http://schemas.openxmlformats.org/markup-compatibility/2006" xmlns:p14="http://schemas.microsoft.com/office/powerpoint/2010/main">
    <mc:Choice Requires="p14">
      <p:transition spd="slow" p14:dur="2500" advClick="0" advTm="20000">
        <p:checker/>
      </p:transition>
    </mc:Choice>
    <mc:Fallback xmlns="">
      <p:transition spd="slow" advClick="0" advTm="20000">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heel(1)">
                                      <p:cBhvr>
                                        <p:cTn id="7" dur="2000"/>
                                        <p:tgtEl>
                                          <p:spTgt spid="4098"/>
                                        </p:tgtEl>
                                      </p:cBhvr>
                                    </p:animEffect>
                                  </p:childTnLst>
                                </p:cTn>
                              </p:par>
                            </p:childTnLst>
                          </p:cTn>
                        </p:par>
                        <p:par>
                          <p:cTn id="8" fill="hold">
                            <p:stCondLst>
                              <p:cond delay="2000"/>
                            </p:stCondLst>
                            <p:childTnLst>
                              <p:par>
                                <p:cTn id="9" presetID="16" presetClass="entr" presetSubtype="21" fill="hold" grpId="0" nodeType="afterEffect">
                                  <p:stCondLst>
                                    <p:cond delay="25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2750"/>
                            </p:stCondLst>
                            <p:childTnLst>
                              <p:par>
                                <p:cTn id="13" presetID="53" presetClass="entr" presetSubtype="16" fill="hold" nodeType="afterEffect">
                                  <p:stCondLst>
                                    <p:cond delay="1500"/>
                                  </p:stCondLst>
                                  <p:childTnLst>
                                    <p:set>
                                      <p:cBhvr>
                                        <p:cTn id="14" dur="1" fill="hold">
                                          <p:stCondLst>
                                            <p:cond delay="0"/>
                                          </p:stCondLst>
                                        </p:cTn>
                                        <p:tgtEl>
                                          <p:spTgt spid="6"/>
                                        </p:tgtEl>
                                        <p:attrNameLst>
                                          <p:attrName>style.visibility</p:attrName>
                                        </p:attrNameLst>
                                      </p:cBhvr>
                                      <p:to>
                                        <p:strVal val="visible"/>
                                      </p:to>
                                    </p:set>
                                    <p:anim calcmode="lin" valueType="num">
                                      <p:cBhvr>
                                        <p:cTn id="15" dur="750" fill="hold"/>
                                        <p:tgtEl>
                                          <p:spTgt spid="6"/>
                                        </p:tgtEl>
                                        <p:attrNameLst>
                                          <p:attrName>ppt_w</p:attrName>
                                        </p:attrNameLst>
                                      </p:cBhvr>
                                      <p:tavLst>
                                        <p:tav tm="0">
                                          <p:val>
                                            <p:fltVal val="0"/>
                                          </p:val>
                                        </p:tav>
                                        <p:tav tm="100000">
                                          <p:val>
                                            <p:strVal val="#ppt_w"/>
                                          </p:val>
                                        </p:tav>
                                      </p:tavLst>
                                    </p:anim>
                                    <p:anim calcmode="lin" valueType="num">
                                      <p:cBhvr>
                                        <p:cTn id="16" dur="750" fill="hold"/>
                                        <p:tgtEl>
                                          <p:spTgt spid="6"/>
                                        </p:tgtEl>
                                        <p:attrNameLst>
                                          <p:attrName>ppt_h</p:attrName>
                                        </p:attrNameLst>
                                      </p:cBhvr>
                                      <p:tavLst>
                                        <p:tav tm="0">
                                          <p:val>
                                            <p:fltVal val="0"/>
                                          </p:val>
                                        </p:tav>
                                        <p:tav tm="100000">
                                          <p:val>
                                            <p:strVal val="#ppt_h"/>
                                          </p:val>
                                        </p:tav>
                                      </p:tavLst>
                                    </p:anim>
                                    <p:animEffect transition="in" filter="fade">
                                      <p:cBhvr>
                                        <p:cTn id="17"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1229</TotalTime>
  <Words>572</Words>
  <Application>Microsoft Office PowerPoint</Application>
  <PresentationFormat>On-screen Show (4:3)</PresentationFormat>
  <Paragraphs>61</Paragraphs>
  <Slides>10</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Arial Black</vt:lpstr>
      <vt:lpstr>Calibri</vt:lpstr>
      <vt:lpstr>Office Theme</vt:lpstr>
      <vt:lpstr>Custom Design</vt:lpstr>
      <vt:lpstr> Welcome to the Public Forum  Please Be Seated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dc:creator>
  <cp:lastModifiedBy>Nick Caughey</cp:lastModifiedBy>
  <cp:revision>52</cp:revision>
  <dcterms:created xsi:type="dcterms:W3CDTF">2025-02-13T02:33:43Z</dcterms:created>
  <dcterms:modified xsi:type="dcterms:W3CDTF">2025-02-18T18:56:48Z</dcterms:modified>
</cp:coreProperties>
</file>